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8" r:id="rId3"/>
    <p:sldId id="261" r:id="rId4"/>
    <p:sldId id="262" r:id="rId5"/>
    <p:sldId id="280" r:id="rId6"/>
    <p:sldId id="279" r:id="rId7"/>
    <p:sldId id="282" r:id="rId8"/>
    <p:sldId id="281" r:id="rId9"/>
    <p:sldId id="283" r:id="rId10"/>
    <p:sldId id="284" r:id="rId11"/>
    <p:sldId id="263" r:id="rId12"/>
    <p:sldId id="289" r:id="rId13"/>
    <p:sldId id="288" r:id="rId14"/>
    <p:sldId id="290" r:id="rId15"/>
    <p:sldId id="291" r:id="rId16"/>
    <p:sldId id="292" r:id="rId17"/>
    <p:sldId id="293" r:id="rId18"/>
    <p:sldId id="264" r:id="rId19"/>
    <p:sldId id="286" r:id="rId20"/>
    <p:sldId id="285" r:id="rId21"/>
    <p:sldId id="287" r:id="rId22"/>
    <p:sldId id="277" r:id="rId23"/>
    <p:sldId id="278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1402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3B89F-4FAF-4A35-B101-E00A5A1D7165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CAB9C-52F1-476B-AAE0-08F2CAD439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3B89F-4FAF-4A35-B101-E00A5A1D7165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CAB9C-52F1-476B-AAE0-08F2CAD439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3B89F-4FAF-4A35-B101-E00A5A1D7165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CAB9C-52F1-476B-AAE0-08F2CAD439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3B89F-4FAF-4A35-B101-E00A5A1D7165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CAB9C-52F1-476B-AAE0-08F2CAD439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3B89F-4FAF-4A35-B101-E00A5A1D7165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CAB9C-52F1-476B-AAE0-08F2CAD439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3B89F-4FAF-4A35-B101-E00A5A1D7165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CAB9C-52F1-476B-AAE0-08F2CAD439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3B89F-4FAF-4A35-B101-E00A5A1D7165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CAB9C-52F1-476B-AAE0-08F2CAD439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3B89F-4FAF-4A35-B101-E00A5A1D7165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CAB9C-52F1-476B-AAE0-08F2CAD439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3B89F-4FAF-4A35-B101-E00A5A1D7165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CAB9C-52F1-476B-AAE0-08F2CAD439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3B89F-4FAF-4A35-B101-E00A5A1D7165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CAB9C-52F1-476B-AAE0-08F2CAD439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3B89F-4FAF-4A35-B101-E00A5A1D7165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56BCAB9C-52F1-476B-AAE0-08F2CAD439F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BE3B89F-4FAF-4A35-B101-E00A5A1D7165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6BCAB9C-52F1-476B-AAE0-08F2CAD439F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useodelprado.es/coleccion" TargetMode="External"/><Relationship Id="rId2" Type="http://schemas.openxmlformats.org/officeDocument/2006/relationships/hyperlink" Target="https://astrakhan.kp.ru/go/https:/rusmuseumvrm.ru/online_resources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museivaticani.va/content/museivaticani/en/collezioni/musei/tour-virtuali-elenco.html" TargetMode="External"/><Relationship Id="rId4" Type="http://schemas.openxmlformats.org/officeDocument/2006/relationships/hyperlink" Target="https://www.louvre.fr/en/visites-en-ligne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izber.dagestanschool.ru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476672"/>
            <a:ext cx="7851648" cy="57606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/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dirty="0" smtClean="0">
                <a:solidFill>
                  <a:srgbClr val="C00000"/>
                </a:solidFill>
              </a:rPr>
              <a:t/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dirty="0" smtClean="0">
                <a:solidFill>
                  <a:srgbClr val="C00000"/>
                </a:solidFill>
              </a:rPr>
              <a:t> </a:t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sz="4900" dirty="0">
                <a:solidFill>
                  <a:srgbClr val="C00000"/>
                </a:solidFill>
              </a:rPr>
              <a:t>ПЕДСОВЕТ №2</a:t>
            </a:r>
            <a:r>
              <a:rPr lang="ru-RU" dirty="0">
                <a:solidFill>
                  <a:srgbClr val="C00000"/>
                </a:solidFill>
              </a:rPr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1052736"/>
            <a:ext cx="7854696" cy="5616624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sz="4200" b="1" dirty="0" smtClean="0">
                <a:latin typeface="Arial" pitchFamily="34" charset="0"/>
                <a:cs typeface="Arial" pitchFamily="34" charset="0"/>
              </a:rPr>
              <a:t>«</a:t>
            </a:r>
            <a:r>
              <a:rPr lang="ru-RU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Особенности </a:t>
            </a:r>
            <a:r>
              <a:rPr lang="ru-RU" sz="4200" dirty="0">
                <a:latin typeface="Arial" panose="020B0604020202020204" pitchFamily="34" charset="0"/>
                <a:cs typeface="Arial" panose="020B0604020202020204" pitchFamily="34" charset="0"/>
              </a:rPr>
              <a:t>организации образовательного процесса с применением дистанционных технологий</a:t>
            </a:r>
            <a:r>
              <a:rPr lang="ru-RU" sz="4200" b="1" dirty="0" smtClean="0">
                <a:latin typeface="Arial" pitchFamily="34" charset="0"/>
                <a:cs typeface="Arial" pitchFamily="34" charset="0"/>
              </a:rPr>
              <a:t>».</a:t>
            </a:r>
          </a:p>
          <a:p>
            <a:pPr algn="ctr"/>
            <a:endParaRPr lang="ru-RU" sz="62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28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28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28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Подготовила:   заместитель директора по УВР Л.О.Ибрагимова</a:t>
            </a:r>
            <a:endParaRPr lang="ru-RU" sz="30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39"/>
          <a:stretch/>
        </p:blipFill>
        <p:spPr>
          <a:xfrm>
            <a:off x="2051720" y="3068960"/>
            <a:ext cx="4822472" cy="249059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21831" r="-1186"/>
          <a:stretch/>
        </p:blipFill>
        <p:spPr>
          <a:xfrm>
            <a:off x="0" y="1412776"/>
            <a:ext cx="9252520" cy="5031312"/>
          </a:xfrm>
          <a:prstGeom prst="rect">
            <a:avLst/>
          </a:prstGeom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79512" y="366690"/>
            <a:ext cx="8915289" cy="104608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1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Использование социальных сетей, инструментов дистанционного взаимодействия</a:t>
            </a:r>
            <a:endParaRPr lang="ru-RU" sz="31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0" y="1214422"/>
            <a:ext cx="9144000" cy="5643578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проведения онлайн-уроков предлагается использование сервисов </a:t>
            </a:r>
            <a:r>
              <a:rPr lang="ru-RU" sz="2800" b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Zoom</a:t>
            </a:r>
            <a:r>
              <a:rPr lang="ru-RU" sz="2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b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Skype</a:t>
            </a:r>
            <a:r>
              <a:rPr lang="ru-RU" sz="2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b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YouTube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Многие платные платформы предоставляют ресурсы для проведения видеотрансляций на период карантина бесплатно. Это </a:t>
            </a:r>
            <a:r>
              <a:rPr lang="ru-RU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VideoMost</a:t>
            </a: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TrueConf</a:t>
            </a: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Google</a:t>
            </a: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Meet</a:t>
            </a: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видеочата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с небольшим числом участников подойдет сервис Talky.io. Ссылки на эти и другие инструменты в помощь преподавателю размещены на сайте Министерства просвещения РФ.</a:t>
            </a:r>
          </a:p>
          <a:p>
            <a:pPr lvl="0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Особое значение приобретает возможность визуализации обучения — онлайн-доски. Бесплатные ресурсы: </a:t>
            </a:r>
            <a:r>
              <a:rPr lang="ru-RU" sz="2800" b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WebRoom</a:t>
            </a:r>
            <a:r>
              <a:rPr lang="ru-RU" sz="2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b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Stoodle</a:t>
            </a:r>
            <a:r>
              <a:rPr lang="ru-RU" sz="2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b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Draw</a:t>
            </a:r>
            <a:r>
              <a:rPr lang="ru-RU" sz="2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</a:t>
            </a:r>
            <a:r>
              <a:rPr lang="ru-RU" sz="2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b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Scratchwork</a:t>
            </a:r>
            <a:r>
              <a:rPr lang="ru-RU" sz="2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b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Padlet</a:t>
            </a:r>
            <a:r>
              <a:rPr lang="ru-RU" sz="2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(бесплатно 3 доски).</a:t>
            </a:r>
          </a:p>
          <a:p>
            <a:pPr lvl="0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Сервисы для создания интерактивных обучающих материалов: </a:t>
            </a:r>
            <a:r>
              <a:rPr lang="ru-RU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LearningApps</a:t>
            </a: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Wizer</a:t>
            </a: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ClassTools</a:t>
            </a: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Создание учебных видеороликов обеспечивают </a:t>
            </a:r>
            <a:r>
              <a:rPr lang="ru-RU" sz="2800" b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Vialogues</a:t>
            </a:r>
            <a:r>
              <a:rPr lang="ru-RU" sz="2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b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EduCanon</a:t>
            </a:r>
            <a:r>
              <a:rPr lang="ru-RU" sz="2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b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LearningApps</a:t>
            </a:r>
            <a:r>
              <a:rPr lang="ru-RU" sz="2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Веб-инструменты для формирующего оценивания</a:t>
            </a:r>
            <a:r>
              <a:rPr lang="ru-RU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Quizalize</a:t>
            </a: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Socrative</a:t>
            </a: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Formative</a:t>
            </a: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Testmoz</a:t>
            </a: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Classtime</a:t>
            </a: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Эти сервисы помогут создать тесты, викторины, интерактивные игры.</a:t>
            </a:r>
          </a:p>
          <a:p>
            <a:pPr lvl="0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Возможность записи в комнатах для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вебинара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поможет учителю понять, как проходит дистанционное обучение во время карантина, и устранить ошибки. </a:t>
            </a:r>
            <a:r>
              <a:rPr lang="en-US" sz="2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My Own Conference, </a:t>
            </a:r>
            <a:r>
              <a:rPr lang="en-US" sz="2800" b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eTutorium</a:t>
            </a:r>
            <a:r>
              <a:rPr lang="en-US" sz="2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Webinar.ru, </a:t>
            </a:r>
            <a:r>
              <a:rPr lang="en-US" sz="2800" b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Mirapolis</a:t>
            </a:r>
            <a:r>
              <a:rPr lang="en-US" sz="2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Virtual Room, Webinar.tw, </a:t>
            </a:r>
            <a:r>
              <a:rPr lang="en-US" sz="2800" b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iMind</a:t>
            </a:r>
            <a:r>
              <a:rPr lang="en-US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имеют бесплатные тестовые периоды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ru-RU" sz="2800" dirty="0" smtClean="0"/>
          </a:p>
        </p:txBody>
      </p:sp>
      <p:sp>
        <p:nvSpPr>
          <p:cNvPr id="4" name="Заголовок 3"/>
          <p:cNvSpPr txBox="1">
            <a:spLocks/>
          </p:cNvSpPr>
          <p:nvPr/>
        </p:nvSpPr>
        <p:spPr>
          <a:xfrm>
            <a:off x="500034" y="285728"/>
            <a:ext cx="8229600" cy="928694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lvl="0" algn="ctr">
              <a:spcBef>
                <a:spcPct val="0"/>
              </a:spcBef>
            </a:pPr>
            <a:endParaRPr kumimoji="0" lang="ru-RU" sz="3800" b="1" i="0" u="sng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390540"/>
            <a:ext cx="87129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 время дистанционного обучения необходимо включение электронных ресурсов в план работы: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46"/>
          <a:stretch/>
        </p:blipFill>
        <p:spPr>
          <a:xfrm>
            <a:off x="0" y="1124744"/>
            <a:ext cx="9144000" cy="583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4791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2736"/>
            <a:ext cx="9144000" cy="5805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0519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68760"/>
            <a:ext cx="9143999" cy="5589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0735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96752"/>
            <a:ext cx="9143999" cy="525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3048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0768"/>
            <a:ext cx="9143999" cy="5517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1050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052736"/>
            <a:ext cx="8208911" cy="54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0351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392235"/>
            <a:ext cx="8682136" cy="4873324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</a:t>
            </a:r>
            <a:endParaRPr lang="ru-RU" dirty="0"/>
          </a:p>
        </p:txBody>
      </p:sp>
      <p:sp>
        <p:nvSpPr>
          <p:cNvPr id="5" name="Заголовок 3"/>
          <p:cNvSpPr txBox="1">
            <a:spLocks/>
          </p:cNvSpPr>
          <p:nvPr/>
        </p:nvSpPr>
        <p:spPr>
          <a:xfrm>
            <a:off x="457200" y="285728"/>
            <a:ext cx="8229600" cy="1106507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lvl="0" algn="ctr">
              <a:spcBef>
                <a:spcPct val="0"/>
              </a:spcBef>
            </a:pP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9" name="Заголовок 3"/>
          <p:cNvSpPr txBox="1">
            <a:spLocks/>
          </p:cNvSpPr>
          <p:nvPr/>
        </p:nvSpPr>
        <p:spPr>
          <a:xfrm>
            <a:off x="609600" y="438128"/>
            <a:ext cx="8229600" cy="1062046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lvl="0" algn="ctr">
              <a:spcBef>
                <a:spcPct val="0"/>
              </a:spcBef>
            </a:pP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9512" y="177789"/>
            <a:ext cx="88569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помощь учителям и ученикам предлагается большое количество развивающих ресурсов</a:t>
            </a:r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800" dirty="0"/>
          </a:p>
        </p:txBody>
      </p:sp>
      <p:sp>
        <p:nvSpPr>
          <p:cNvPr id="10" name="Содержимое 2"/>
          <p:cNvSpPr txBox="1">
            <a:spLocks/>
          </p:cNvSpPr>
          <p:nvPr/>
        </p:nvSpPr>
        <p:spPr>
          <a:xfrm>
            <a:off x="0" y="1284295"/>
            <a:ext cx="9144000" cy="5385423"/>
          </a:xfrm>
          <a:prstGeom prst="rect">
            <a:avLst/>
          </a:prstGeom>
        </p:spPr>
        <p:txBody>
          <a:bodyPr vert="horz">
            <a:normAutofit fontScale="55000" lnSpcReduction="2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обучающие материалы: электронные учебники, тренажеры по школьным дисциплинам, </a:t>
            </a:r>
            <a:r>
              <a:rPr 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InternetUrok</a:t>
            </a: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, «Российская электронная школа», «Моя школа в </a:t>
            </a:r>
            <a:r>
              <a:rPr 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online</a:t>
            </a: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»;</a:t>
            </a:r>
          </a:p>
          <a:p>
            <a:pPr lvl="0"/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сервис самопроверки и самоподготовки Myskills.ru;</a:t>
            </a:r>
          </a:p>
          <a:p>
            <a:pPr lvl="0"/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сервисы «Яндекса»: «</a:t>
            </a:r>
            <a:r>
              <a:rPr 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Яндекс.Уроки</a:t>
            </a: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», «</a:t>
            </a:r>
            <a:r>
              <a:rPr 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Яндекс.Репетитор</a:t>
            </a: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», «</a:t>
            </a:r>
            <a:r>
              <a:rPr 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Яндекс.Учебник</a:t>
            </a: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», «Я </a:t>
            </a:r>
            <a:r>
              <a:rPr 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читель</a:t>
            </a: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»;</a:t>
            </a:r>
          </a:p>
          <a:p>
            <a:pPr lvl="0"/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ресурсы издательства «Просвещение»: электронные учебники, </a:t>
            </a:r>
            <a:r>
              <a:rPr 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вебинары</a:t>
            </a: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, рабочие программы, олимпиады;</a:t>
            </a:r>
          </a:p>
          <a:p>
            <a:pPr lvl="0"/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интерактивные образовательные платформы «</a:t>
            </a:r>
            <a:r>
              <a:rPr 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Учи.ру</a:t>
            </a: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», «Арзамас», «</a:t>
            </a:r>
            <a:r>
              <a:rPr 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Летово</a:t>
            </a: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. Онлайн», «</a:t>
            </a:r>
            <a:r>
              <a:rPr 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Лекториум</a:t>
            </a: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», «</a:t>
            </a:r>
            <a:r>
              <a:rPr 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Универсариум</a:t>
            </a: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»;</a:t>
            </a:r>
          </a:p>
          <a:p>
            <a:pPr lvl="0"/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проекты по профориентации: «</a:t>
            </a:r>
            <a:r>
              <a:rPr 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ПроеКТОриЯ</a:t>
            </a: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», «Билет в будущее»;</a:t>
            </a:r>
          </a:p>
          <a:p>
            <a:pPr lvl="0"/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виртуальные коллекции</a:t>
            </a:r>
            <a:r>
              <a:rPr lang="ru-RU" sz="4400" u="sng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 Русского музея</a:t>
            </a: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, Эрмитажа, </a:t>
            </a:r>
            <a:r>
              <a:rPr lang="ru-RU" sz="4400" u="sng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мадридского музея Прадо</a:t>
            </a: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r>
              <a:rPr lang="ru-RU" sz="4400" u="sng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Лувра</a:t>
            </a: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r>
              <a:rPr lang="ru-RU" sz="4400" u="sng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Ватикана</a:t>
            </a: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384611"/>
            <a:ext cx="8640960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Расширить </a:t>
            </a: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пространство взаимодействия детей с ограниченными возможностями; </a:t>
            </a:r>
            <a:endParaRPr lang="ru-RU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Свободно изучать материал, независимо от времени и места обучения;</a:t>
            </a:r>
            <a:endParaRPr lang="ru-RU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Повысить интенсивность общения с преподавателем при использовании сетевых возможностей современных технологий;</a:t>
            </a:r>
            <a:endParaRPr lang="ru-RU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Составлять индивидуальную учебную программу; </a:t>
            </a:r>
            <a:endParaRPr lang="ru-RU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Использовать все возможности компьютерных </a:t>
            </a:r>
            <a:r>
              <a:rPr lang="ru-RU" sz="24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технологий</a:t>
            </a: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которые помогают в обучении лиц с ОВЗ.</a:t>
            </a:r>
            <a:endParaRPr lang="ru-RU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332656"/>
            <a:ext cx="8424936" cy="1189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Дистанционное образование позволяет лицам с ОВЗ: </a:t>
            </a:r>
            <a:endParaRPr lang="ru-RU" sz="3200" b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88536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28596" y="1142984"/>
            <a:ext cx="8429684" cy="545785"/>
          </a:xfrm>
        </p:spPr>
        <p:txBody>
          <a:bodyPr>
            <a:normAutofit fontScale="90000"/>
          </a:bodyPr>
          <a:lstStyle/>
          <a:p>
            <a:r>
              <a:rPr lang="ru-RU" sz="4000" b="1" i="1" dirty="0" smtClean="0">
                <a:solidFill>
                  <a:srgbClr val="C00000"/>
                </a:solidFill>
              </a:rPr>
              <a:t/>
            </a:r>
            <a:br>
              <a:rPr lang="ru-RU" sz="4000" b="1" i="1" dirty="0" smtClean="0">
                <a:solidFill>
                  <a:srgbClr val="C00000"/>
                </a:solidFill>
              </a:rPr>
            </a:br>
            <a:endParaRPr lang="ru-RU" sz="4900" dirty="0">
              <a:solidFill>
                <a:srgbClr val="C00000"/>
              </a:solidFill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61024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Цель:</a:t>
            </a:r>
          </a:p>
          <a:p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ознакомить педагогов школы-интерната с особенностями организации образовательного процесса с применением дистанционных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технологий;</a:t>
            </a:r>
          </a:p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провести анализ дистанционного обучения в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школе-интернате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во время самоизоляции. </a:t>
            </a:r>
          </a:p>
        </p:txBody>
      </p:sp>
      <p:sp>
        <p:nvSpPr>
          <p:cNvPr id="6" name="Заголовок 3"/>
          <p:cNvSpPr txBox="1">
            <a:spLocks/>
          </p:cNvSpPr>
          <p:nvPr/>
        </p:nvSpPr>
        <p:spPr>
          <a:xfrm>
            <a:off x="357158" y="857232"/>
            <a:ext cx="8229600" cy="571504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Заголовок 3"/>
          <p:cNvSpPr txBox="1">
            <a:spLocks/>
          </p:cNvSpPr>
          <p:nvPr/>
        </p:nvSpPr>
        <p:spPr>
          <a:xfrm>
            <a:off x="609600" y="723880"/>
            <a:ext cx="8229600" cy="571504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00034" y="714356"/>
            <a:ext cx="807249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3508" y="1284955"/>
            <a:ext cx="8496944" cy="6073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lnSpc>
                <a:spcPct val="115000"/>
              </a:lnSpc>
              <a:spcAft>
                <a:spcPts val="0"/>
              </a:spcAft>
            </a:pPr>
            <a:r>
              <a:rPr lang="ru-RU" sz="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Дети могут повторять непонятную тему с помощью разных форматов, возвращаться к ней.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Наблюдения за занятиями ребенка помогут понять, какой способ подачи информации помогает ему лучше учиться.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 карантине больше возможностей для углубленного изучения предмета.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Можно учиться, ориентируясь на себя и на свой индивидуальный темп.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Дистанционное образование — шанс воспитать ответственность и самостоятельность.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 карантине есть время, чтобы научиться планировать день.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 дистанционной работе и учебе </a:t>
            </a:r>
            <a:r>
              <a:rPr lang="ru-RU" sz="22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вся семья вместе</a:t>
            </a:r>
            <a:r>
              <a:rPr lang="ru-RU" sz="2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ru-RU" sz="2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endParaRPr lang="ru-RU" sz="2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3632" y="172995"/>
            <a:ext cx="8126800" cy="957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ctr">
              <a:lnSpc>
                <a:spcPct val="115000"/>
              </a:lnSpc>
              <a:spcAft>
                <a:spcPts val="0"/>
              </a:spcAft>
            </a:pPr>
            <a:r>
              <a:rPr lang="ru-RU" sz="2400" b="1" u="sng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Плюсы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ru-RU" sz="2400" b="1" dirty="0" smtClean="0">
              <a:solidFill>
                <a:srgbClr val="C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дистанционного 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обучения во время карантина:</a:t>
            </a:r>
          </a:p>
        </p:txBody>
      </p:sp>
    </p:spTree>
    <p:extLst>
      <p:ext uri="{BB962C8B-B14F-4D97-AF65-F5344CB8AC3E}">
        <p14:creationId xmlns:p14="http://schemas.microsoft.com/office/powerpoint/2010/main" val="3559632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260648"/>
            <a:ext cx="8064896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ctr">
              <a:lnSpc>
                <a:spcPct val="115000"/>
              </a:lnSpc>
              <a:spcAft>
                <a:spcPts val="0"/>
              </a:spcAft>
            </a:pPr>
            <a:r>
              <a:rPr lang="ru-RU" sz="2400" b="1" u="sng" dirty="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Минусы</a:t>
            </a:r>
            <a:r>
              <a:rPr lang="ru-RU" sz="2400" b="1" dirty="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marL="457200"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дистанционного 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обучения во время карантина: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19572" y="1340768"/>
            <a:ext cx="7416824" cy="2179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Неготовность педагогов к ДО </a:t>
            </a:r>
          </a:p>
          <a:p>
            <a:pPr marL="457200" lvl="0" indent="-4572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Высокая </a:t>
            </a:r>
            <a:r>
              <a:rPr lang="ru-RU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физическая нагрузка</a:t>
            </a:r>
          </a:p>
          <a:p>
            <a:pPr marL="457200" lvl="0" indent="-4572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Плохое </a:t>
            </a:r>
            <a:r>
              <a:rPr lang="ru-RU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техническое оснащение школ и людей</a:t>
            </a:r>
          </a:p>
          <a:p>
            <a:pPr marL="457200" lvl="0" indent="-4572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Всё везде «виснет», «вылетает»</a:t>
            </a:r>
            <a:endParaRPr lang="ru-RU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lvl="0" indent="-45720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ru-RU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Полное непонимание </a:t>
            </a:r>
            <a:r>
              <a:rPr lang="ru-RU" sz="2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возникшей ситуации</a:t>
            </a:r>
            <a:endParaRPr lang="ru-RU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2924" y="3646284"/>
            <a:ext cx="4890120" cy="2750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4351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571504"/>
          </a:xfrm>
        </p:spPr>
        <p:txBody>
          <a:bodyPr>
            <a:no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Решение педагогического совета: </a:t>
            </a:r>
            <a:endParaRPr lang="ru-RU" sz="4400" dirty="0">
              <a:solidFill>
                <a:srgbClr val="C0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214282" y="1214422"/>
            <a:ext cx="8715436" cy="5357850"/>
          </a:xfrm>
        </p:spPr>
        <p:txBody>
          <a:bodyPr>
            <a:normAutofit/>
          </a:bodyPr>
          <a:lstStyle/>
          <a:p>
            <a:pPr lvl="0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Всем членам педагогического коллектива ознакомиться с нормативными документами, приказами, регламентирующими организацию образовательного процесса с применением дистанционных технологий в школе-интернате (сроки – в течение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II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четверти, отв. - 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зам.директора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по УВР, ВР). </a:t>
            </a:r>
          </a:p>
          <a:p>
            <a:pPr lvl="0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Учителям-предметникам подготовить КТП учебного материала, адаптированные рабочие программы по предметам для использования во время дистанционного обучения (сроки – в течение года, отв. -  руководители ШМО). </a:t>
            </a:r>
          </a:p>
          <a:p>
            <a:pPr lvl="0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Педагогам школы систематически повышать уровень ИКТ-компетентности, постоянно применять в процессе обучения интернет ресурсы, проводить обучение с использованием образовательных онлайн-платформ, создавать коллекцию своих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видеоуроков</a:t>
            </a:r>
            <a:r>
              <a:rPr lang="ru-RU" sz="200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/>
            <a:r>
              <a:rPr lang="ru-RU" sz="2000" smtClean="0">
                <a:latin typeface="Arial" panose="020B0604020202020204" pitchFamily="34" charset="0"/>
                <a:cs typeface="Arial" panose="020B0604020202020204" pitchFamily="34" charset="0"/>
              </a:rPr>
              <a:t>Педагогам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, желающим представить педагогический опыт работы в сети Интернет, необходимо предоставить материал для школьного сайта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П.З.Саидовой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).</a:t>
            </a:r>
          </a:p>
          <a:p>
            <a:pPr>
              <a:buClrTx/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 idx="4294967295"/>
          </p:nvPr>
        </p:nvSpPr>
        <p:spPr>
          <a:xfrm>
            <a:off x="611560" y="476672"/>
            <a:ext cx="8136904" cy="5472608"/>
          </a:xfrm>
        </p:spPr>
        <p:txBody>
          <a:bodyPr>
            <a:noAutofit/>
          </a:bodyPr>
          <a:lstStyle/>
          <a:p>
            <a:pPr algn="ctr"/>
            <a:r>
              <a:rPr lang="ru-RU" sz="8000" b="1" dirty="0" smtClean="0">
                <a:solidFill>
                  <a:srgbClr val="C00000"/>
                </a:solidFill>
              </a:rPr>
              <a:t/>
            </a:r>
            <a:br>
              <a:rPr lang="ru-RU" sz="8000" b="1" dirty="0" smtClean="0">
                <a:solidFill>
                  <a:srgbClr val="C00000"/>
                </a:solidFill>
              </a:rPr>
            </a:br>
            <a:r>
              <a:rPr lang="ru-RU" sz="8000" b="1" dirty="0">
                <a:solidFill>
                  <a:srgbClr val="C00000"/>
                </a:solidFill>
              </a:rPr>
              <a:t/>
            </a:r>
            <a:br>
              <a:rPr lang="ru-RU" sz="8000" b="1" dirty="0">
                <a:solidFill>
                  <a:srgbClr val="C00000"/>
                </a:solidFill>
              </a:rPr>
            </a:br>
            <a:r>
              <a:rPr lang="ru-RU" sz="8000" b="1" dirty="0" smtClean="0">
                <a:solidFill>
                  <a:srgbClr val="C00000"/>
                </a:solidFill>
              </a:rPr>
              <a:t>Спасибо </a:t>
            </a:r>
            <a:br>
              <a:rPr lang="ru-RU" sz="8000" b="1" dirty="0" smtClean="0">
                <a:solidFill>
                  <a:srgbClr val="C00000"/>
                </a:solidFill>
              </a:rPr>
            </a:br>
            <a:r>
              <a:rPr lang="ru-RU" sz="8000" b="1" dirty="0" smtClean="0">
                <a:solidFill>
                  <a:srgbClr val="C00000"/>
                </a:solidFill>
              </a:rPr>
              <a:t>за внимание!</a:t>
            </a:r>
            <a:br>
              <a:rPr lang="ru-RU" sz="8000" b="1" dirty="0" smtClean="0">
                <a:solidFill>
                  <a:srgbClr val="C00000"/>
                </a:solidFill>
              </a:rPr>
            </a:br>
            <a:r>
              <a:rPr lang="ru-RU" sz="8000" b="1" dirty="0">
                <a:solidFill>
                  <a:srgbClr val="FFC000"/>
                </a:solidFill>
              </a:rPr>
              <a:t>Желаю всем успехов</a:t>
            </a:r>
            <a:r>
              <a:rPr lang="ru-RU" sz="8000" b="1" dirty="0" smtClean="0">
                <a:solidFill>
                  <a:srgbClr val="FFC000"/>
                </a:solidFill>
              </a:rPr>
              <a:t>!</a:t>
            </a:r>
            <a:endParaRPr lang="ru-RU" sz="80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642910" y="1142984"/>
            <a:ext cx="8001056" cy="2500330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/>
              <a:t/>
            </a:r>
            <a:br>
              <a:rPr lang="ru-RU" sz="4000" b="1" dirty="0" smtClean="0"/>
            </a:b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51520" y="1142984"/>
            <a:ext cx="8750206" cy="518161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7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Дистанционное </a:t>
            </a:r>
            <a:r>
              <a:rPr lang="ru-RU" sz="47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обучение</a:t>
            </a:r>
            <a:r>
              <a:rPr lang="ru-RU" sz="47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7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способ организации процесса обучения, основанный на использовании современных информационных и телекоммуникационных технологий, позволяющих осуществлять обучение на расстоянии без непосредственного контакта между учителем и учащимся. </a:t>
            </a:r>
          </a:p>
          <a:p>
            <a:pPr algn="ctr">
              <a:buNone/>
            </a:pPr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571504"/>
          </a:xfrm>
        </p:spPr>
        <p:txBody>
          <a:bodyPr>
            <a:noAutofit/>
          </a:bodyPr>
          <a:lstStyle/>
          <a:p>
            <a:r>
              <a:rPr lang="ru-RU" sz="3600" b="1" u="sng" dirty="0">
                <a:solidFill>
                  <a:schemeClr val="tx1"/>
                </a:solidFill>
                <a:hlinkClick r:id="rId2"/>
              </a:rPr>
              <a:t>https://izber.dagestanschool.ru</a:t>
            </a:r>
            <a:r>
              <a:rPr lang="ru-RU" sz="3600" b="1" u="sng" dirty="0" smtClean="0">
                <a:solidFill>
                  <a:schemeClr val="tx1"/>
                </a:solidFill>
                <a:hlinkClick r:id="rId2"/>
              </a:rPr>
              <a:t>/</a:t>
            </a:r>
            <a:endParaRPr lang="ru-RU" sz="3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57158" y="1285860"/>
            <a:ext cx="8329642" cy="485778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3600" dirty="0"/>
          </a:p>
        </p:txBody>
      </p:sp>
      <p:pic>
        <p:nvPicPr>
          <p:cNvPr id="6" name="Рисунок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158" y="1285860"/>
            <a:ext cx="8391306" cy="52394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571480"/>
            <a:ext cx="8568952" cy="5881856"/>
          </a:xfrm>
        </p:spPr>
        <p:txBody>
          <a:bodyPr>
            <a:noAutofit/>
          </a:bodyPr>
          <a:lstStyle/>
          <a:p>
            <a:pPr algn="just"/>
            <a:r>
              <a:rPr lang="ru-RU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  <a:endParaRPr lang="ru-RU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-99392"/>
            <a:ext cx="9361040" cy="70567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1" t="17640" r="10625"/>
          <a:stretch/>
        </p:blipFill>
        <p:spPr>
          <a:xfrm>
            <a:off x="0" y="1052736"/>
            <a:ext cx="9144000" cy="5805264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580996" y="0"/>
            <a:ext cx="8258204" cy="1052736"/>
          </a:xfrm>
          <a:prstGeom prst="rect">
            <a:avLst/>
          </a:prstGeom>
        </p:spPr>
        <p:txBody>
          <a:bodyPr vert="horz" lIns="0" rIns="0" bIns="0" anchor="b">
            <a:normAutofit fontScale="250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1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Модели организации дистанционного обучения</a:t>
            </a:r>
            <a:endParaRPr lang="ru-RU" sz="1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58204" cy="107157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4000" b="1" dirty="0" smtClean="0">
                <a:solidFill>
                  <a:srgbClr val="C00000"/>
                </a:solidFill>
              </a:rPr>
              <a:t>Педагогический потенциал дистанционного обучения</a:t>
            </a:r>
            <a:endParaRPr lang="ru-RU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01" b="5900"/>
          <a:stretch/>
        </p:blipFill>
        <p:spPr>
          <a:xfrm>
            <a:off x="0" y="1301386"/>
            <a:ext cx="9144000" cy="55566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366690"/>
            <a:ext cx="8915289" cy="83006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Формы обучения</a:t>
            </a:r>
            <a:endParaRPr lang="ru-RU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580996" y="366690"/>
            <a:ext cx="8258204" cy="830062"/>
          </a:xfrm>
          <a:prstGeom prst="rect">
            <a:avLst/>
          </a:prstGeom>
        </p:spPr>
        <p:txBody>
          <a:bodyPr vert="horz" lIns="0" rIns="0" bIns="0" anchor="b">
            <a:normAutofit fontScale="375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" t="19094" b="1434"/>
          <a:stretch/>
        </p:blipFill>
        <p:spPr>
          <a:xfrm>
            <a:off x="35496" y="1268760"/>
            <a:ext cx="9108504" cy="48965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363272" cy="1872208"/>
          </a:xfrm>
        </p:spPr>
        <p:txBody>
          <a:bodyPr>
            <a:noAutofit/>
          </a:bodyPr>
          <a:lstStyle/>
          <a:p>
            <a:pPr algn="ctr"/>
            <a:r>
              <a:rPr lang="ru-RU" sz="4000" i="1" dirty="0" smtClean="0"/>
              <a:t/>
            </a:r>
            <a:br>
              <a:rPr lang="ru-RU" sz="4000" i="1" dirty="0" smtClean="0"/>
            </a:br>
            <a:r>
              <a:rPr lang="ru-RU" sz="4000" i="1" dirty="0" smtClean="0"/>
              <a:t/>
            </a:r>
            <a:br>
              <a:rPr lang="ru-RU" sz="4000" i="1" dirty="0" smtClean="0"/>
            </a:br>
            <a:r>
              <a:rPr lang="ru-RU" sz="36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</a:t>
            </a:r>
            <a:r>
              <a:rPr lang="ru-RU" sz="36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методы дистанционного </a:t>
            </a:r>
            <a:r>
              <a:rPr lang="ru-RU" sz="36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обучения:</a:t>
            </a:r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endParaRPr lang="ru-RU" sz="4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479776"/>
          </a:xfrm>
        </p:spPr>
        <p:txBody>
          <a:bodyPr>
            <a:normAutofit/>
          </a:bodyPr>
          <a:lstStyle/>
          <a:p>
            <a:pPr lvl="0"/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самостоятельная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работа ученика с рекомендованными учителем веб-ресурсами;</a:t>
            </a:r>
          </a:p>
          <a:p>
            <a:pPr lvl="0"/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проведение онлайн-уроков в форме видеоконференций,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вебинаров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lvl="0"/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общение в публичных чатах.</a:t>
            </a:r>
          </a:p>
          <a:p>
            <a:pPr marL="0" lvl="0" indent="0">
              <a:buNone/>
            </a:pP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788</TotalTime>
  <Words>611</Words>
  <Application>Microsoft Office PowerPoint</Application>
  <PresentationFormat>Экран (4:3)</PresentationFormat>
  <Paragraphs>73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0" baseType="lpstr">
      <vt:lpstr>Arial</vt:lpstr>
      <vt:lpstr>Calibri</vt:lpstr>
      <vt:lpstr>Constantia</vt:lpstr>
      <vt:lpstr>Times New Roman</vt:lpstr>
      <vt:lpstr>Wingdings</vt:lpstr>
      <vt:lpstr>Wingdings 2</vt:lpstr>
      <vt:lpstr>Поток</vt:lpstr>
      <vt:lpstr>    ПЕДСОВЕТ №2 </vt:lpstr>
      <vt:lpstr> </vt:lpstr>
      <vt:lpstr> </vt:lpstr>
      <vt:lpstr>https://izber.dagestanschool.ru/</vt:lpstr>
      <vt:lpstr>      </vt:lpstr>
      <vt:lpstr>Презентация PowerPoint</vt:lpstr>
      <vt:lpstr>  Педагогический потенциал дистанционного обучения</vt:lpstr>
      <vt:lpstr> Формы обучения</vt:lpstr>
      <vt:lpstr>  Основные методы дистанционного обучения: </vt:lpstr>
      <vt:lpstr> Использование социальных сетей, инструментов дистанционного взаимодействия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Решение педагогического совета: </vt:lpstr>
      <vt:lpstr>  Спасибо  за внимание! Желаю всем успехов!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ПЕДСОВЕТ №2 на тему:</dc:title>
  <dc:creator>Grey Wolf</dc:creator>
  <cp:lastModifiedBy>Comp</cp:lastModifiedBy>
  <cp:revision>80</cp:revision>
  <dcterms:created xsi:type="dcterms:W3CDTF">2013-01-16T08:28:20Z</dcterms:created>
  <dcterms:modified xsi:type="dcterms:W3CDTF">2020-11-11T21:25:59Z</dcterms:modified>
</cp:coreProperties>
</file>