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8" r:id="rId3"/>
    <p:sldId id="281" r:id="rId4"/>
    <p:sldId id="280" r:id="rId5"/>
    <p:sldId id="284" r:id="rId6"/>
    <p:sldId id="282" r:id="rId7"/>
    <p:sldId id="283" r:id="rId8"/>
    <p:sldId id="277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 varScale="1">
        <p:scale>
          <a:sx n="66" d="100"/>
          <a:sy n="66" d="100"/>
        </p:scale>
        <p:origin x="128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8;&#1072;&#1073;&#1083;&#1080;&#1094;&#1072;%20&#1082;%20&#1086;&#1090;&#1095;&#1105;&#1090;&#109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8;&#1072;&#1073;&#1083;&#1080;&#1094;&#1072;%20&#1082;%20&#1086;&#1090;&#1095;&#1105;&#1090;&#109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934921372372768E-2"/>
          <c:y val="1.3643828307026918E-2"/>
          <c:w val="0.93642814939754171"/>
          <c:h val="0.85822545538758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Лист3!$A$2:$A$5</c:f>
              <c:strCache>
                <c:ptCount val="4"/>
                <c:pt idx="0">
                  <c:v>1-4 кл.</c:v>
                </c:pt>
                <c:pt idx="1">
                  <c:v>5-10 кл.</c:v>
                </c:pt>
                <c:pt idx="2">
                  <c:v>11-12 кл.</c:v>
                </c:pt>
                <c:pt idx="3">
                  <c:v>Итого:</c:v>
                </c:pt>
              </c:strCache>
            </c:strRef>
          </c:cat>
          <c:val>
            <c:numRef>
              <c:f>Лист3!$B$2:$B$5</c:f>
              <c:numCache>
                <c:formatCode>General</c:formatCode>
                <c:ptCount val="4"/>
                <c:pt idx="0">
                  <c:v>121</c:v>
                </c:pt>
                <c:pt idx="1">
                  <c:v>158</c:v>
                </c:pt>
                <c:pt idx="2">
                  <c:v>18</c:v>
                </c:pt>
                <c:pt idx="3">
                  <c:v>297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% успеваемости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Лист3!$A$2:$A$5</c:f>
              <c:strCache>
                <c:ptCount val="4"/>
                <c:pt idx="0">
                  <c:v>1-4 кл.</c:v>
                </c:pt>
                <c:pt idx="1">
                  <c:v>5-10 кл.</c:v>
                </c:pt>
                <c:pt idx="2">
                  <c:v>11-12 кл.</c:v>
                </c:pt>
                <c:pt idx="3">
                  <c:v>Итого:</c:v>
                </c:pt>
              </c:strCache>
            </c:strRef>
          </c:cat>
          <c:val>
            <c:numRef>
              <c:f>Лист3!$C$2:$C$5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 formatCode="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% качества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Лист3!$A$2:$A$5</c:f>
              <c:strCache>
                <c:ptCount val="4"/>
                <c:pt idx="0">
                  <c:v>1-4 кл.</c:v>
                </c:pt>
                <c:pt idx="1">
                  <c:v>5-10 кл.</c:v>
                </c:pt>
                <c:pt idx="2">
                  <c:v>11-12 кл.</c:v>
                </c:pt>
                <c:pt idx="3">
                  <c:v>Итого:</c:v>
                </c:pt>
              </c:strCache>
            </c:strRef>
          </c:cat>
          <c:val>
            <c:numRef>
              <c:f>Лист3!$D$2:$D$5</c:f>
              <c:numCache>
                <c:formatCode>General</c:formatCode>
                <c:ptCount val="4"/>
                <c:pt idx="0">
                  <c:v>37.5</c:v>
                </c:pt>
                <c:pt idx="1">
                  <c:v>30.4</c:v>
                </c:pt>
                <c:pt idx="2">
                  <c:v>55.6</c:v>
                </c:pt>
                <c:pt idx="3" formatCode="0.0">
                  <c:v>41.2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65643160"/>
        <c:axId val="265642768"/>
      </c:barChart>
      <c:catAx>
        <c:axId val="26564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642768"/>
        <c:crosses val="autoZero"/>
        <c:auto val="1"/>
        <c:lblAlgn val="ctr"/>
        <c:lblOffset val="100"/>
        <c:noMultiLvlLbl val="0"/>
      </c:catAx>
      <c:valAx>
        <c:axId val="26564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643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1-4 кл.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Количество учащихся</c:v>
                </c:pt>
                <c:pt idx="1">
                  <c:v>% успеваемости</c:v>
                </c:pt>
                <c:pt idx="2">
                  <c:v>% качества</c:v>
                </c:pt>
                <c:pt idx="3">
                  <c:v>% успеваемости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121</c:v>
                </c:pt>
                <c:pt idx="1">
                  <c:v>97.2</c:v>
                </c:pt>
                <c:pt idx="2">
                  <c:v>35.700000000000003</c:v>
                </c:pt>
                <c:pt idx="3">
                  <c:v>94.7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5-10 кл.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Количество учащихся</c:v>
                </c:pt>
                <c:pt idx="1">
                  <c:v>% успеваемости</c:v>
                </c:pt>
                <c:pt idx="2">
                  <c:v>% качества</c:v>
                </c:pt>
                <c:pt idx="3">
                  <c:v>% успеваемости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158</c:v>
                </c:pt>
                <c:pt idx="1">
                  <c:v>98.8</c:v>
                </c:pt>
                <c:pt idx="2">
                  <c:v>31.4</c:v>
                </c:pt>
                <c:pt idx="3">
                  <c:v>93.8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11-12 кл.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Количество учащихся</c:v>
                </c:pt>
                <c:pt idx="1">
                  <c:v>% успеваемости</c:v>
                </c:pt>
                <c:pt idx="2">
                  <c:v>% качества</c:v>
                </c:pt>
                <c:pt idx="3">
                  <c:v>% успеваемости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18</c:v>
                </c:pt>
                <c:pt idx="1">
                  <c:v>100</c:v>
                </c:pt>
                <c:pt idx="2">
                  <c:v>55.6</c:v>
                </c:pt>
                <c:pt idx="3">
                  <c:v>95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Итого: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Количество учащихся</c:v>
                </c:pt>
                <c:pt idx="1">
                  <c:v>% успеваемости</c:v>
                </c:pt>
                <c:pt idx="2">
                  <c:v>% качества</c:v>
                </c:pt>
                <c:pt idx="3">
                  <c:v>% успеваемости</c:v>
                </c:pt>
              </c:strCache>
            </c:strRef>
          </c:cat>
          <c:val>
            <c:numRef>
              <c:f>Лист1!$B$5:$E$5</c:f>
              <c:numCache>
                <c:formatCode>0.0</c:formatCode>
                <c:ptCount val="4"/>
                <c:pt idx="0" formatCode="General">
                  <c:v>297</c:v>
                </c:pt>
                <c:pt idx="1">
                  <c:v>98.666666666666671</c:v>
                </c:pt>
                <c:pt idx="2" formatCode="0">
                  <c:v>40.9</c:v>
                </c:pt>
                <c:pt idx="3" formatCode="0">
                  <c:v>95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58971528"/>
        <c:axId val="258970352"/>
      </c:barChart>
      <c:catAx>
        <c:axId val="25897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970352"/>
        <c:crosses val="autoZero"/>
        <c:auto val="1"/>
        <c:lblAlgn val="ctr"/>
        <c:lblOffset val="100"/>
        <c:noMultiLvlLbl val="0"/>
      </c:catAx>
      <c:valAx>
        <c:axId val="25897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97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BCE38-E16B-4E53-8E35-B54056F1150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83A25-D044-4A10-B7C9-C1F689494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7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83A25-D044-4A10-B7C9-C1F689494AD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0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E3B89F-4FAF-4A35-B101-E00A5A1D7165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BCAB9C-52F1-476B-AAE0-08F2CAD439F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zber.dagestanschool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9144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ПЕДСОВЕТ №5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28800"/>
            <a:ext cx="7854696" cy="48005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 </a:t>
            </a:r>
          </a:p>
          <a:p>
            <a:pPr algn="ctr"/>
            <a:r>
              <a:rPr lang="ru-RU" sz="7200" b="1" dirty="0" smtClean="0">
                <a:latin typeface="Arial" pitchFamily="34" charset="0"/>
                <a:cs typeface="Arial" pitchFamily="34" charset="0"/>
              </a:rPr>
              <a:t>«Итоги 2019-2020 учебного года».</a:t>
            </a: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Подготовила: заместитель директора по УВР Л.О.Ибрагимова</a:t>
            </a:r>
            <a:endParaRPr lang="ru-RU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</a:t>
            </a:r>
            <a:r>
              <a:rPr lang="ru-RU" sz="5300" b="1" dirty="0" smtClean="0">
                <a:solidFill>
                  <a:srgbClr val="C00000"/>
                </a:solidFill>
              </a:rPr>
              <a:t>Повестка </a:t>
            </a:r>
            <a:r>
              <a:rPr lang="ru-RU" sz="5300" b="1" dirty="0" err="1" smtClean="0">
                <a:solidFill>
                  <a:srgbClr val="C00000"/>
                </a:solidFill>
              </a:rPr>
              <a:t>пед.совета</a:t>
            </a:r>
            <a:r>
              <a:rPr lang="ru-RU" sz="5300" b="1" dirty="0" smtClean="0">
                <a:solidFill>
                  <a:srgbClr val="C00000"/>
                </a:solidFill>
              </a:rPr>
              <a:t>:</a:t>
            </a:r>
            <a:endParaRPr lang="ru-RU" sz="5300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дистанционного обучения в школе.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Итоги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четверти </a:t>
            </a:r>
            <a:r>
              <a:rPr lang="ru-RU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дистанционная форма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обучения</a:t>
            </a:r>
            <a:r>
              <a:rPr lang="ru-RU" sz="3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успеваемости и качества знаний за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год. Перевод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учащихся 9в, 10 и 12 классов.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Допуск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ГИА-2020 в форме ЕГЭ уч-ся 12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класса.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Приказы по школе.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вопросы.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568952" cy="5868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Издан приказ по школе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№ 16/2 от 3.04.2020г.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 введении дистанционного обучения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59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Оформлена страница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общешкольного сайта </a:t>
            </a:r>
            <a:r>
              <a:rPr lang="ru-RU" sz="2400" b="1" u="sng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https://izber.dagestanschool.ru</a:t>
            </a:r>
            <a:r>
              <a:rPr lang="ru-RU" sz="2400" b="1" u="sng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/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сети Интернет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Дистанционное обучение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</a:t>
            </a:r>
          </a:p>
          <a:p>
            <a:pPr algn="just">
              <a:lnSpc>
                <a:spcPts val="259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Составлены и размещены на школьном сайте календарно-тематические планы дистанционных уроков с ссылками на образовательные ресурсы сети Интернет учителями-предметниками, учителями коррекционных дисциплин в 2 этапа: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6.04. – 30.04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12.05 -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29.05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59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 и утвержден план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график подготовки 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ГИА 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образовательным программам основного общего и среднего общего образования в 2020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году 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/>
              <a:t> </a:t>
            </a: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59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Проведены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уроки в режиме онлайн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конференций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приложениях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6611" y="188640"/>
            <a:ext cx="8305800" cy="6480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ДО в школе: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611" y="188640"/>
            <a:ext cx="83058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четверти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9160" y="692696"/>
            <a:ext cx="8303840" cy="504056"/>
          </a:xfrm>
          <a:prstGeom prst="rect">
            <a:avLst/>
          </a:prstGeom>
        </p:spPr>
        <p:txBody>
          <a:bodyPr vert="horz" lIns="0" tIns="45720" rIns="0" bIns="0" anchor="b">
            <a:normAutofit fontScale="8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</a:t>
            </a:r>
            <a:endParaRPr lang="ru-RU" sz="4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7" y="1268760"/>
            <a:ext cx="805884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начало четверти      –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298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Прибыло –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уч., выбыло –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конец четверти –	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Успевают                      –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уч.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 успевают                 –  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аттестованы             – 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Учатся на «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4, 5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          –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Учатся на «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              –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Успеваемость по школе         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	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Качество знаний учащихся     –	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41,2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Примерное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прилежание         –	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</p:txBody>
      </p:sp>
    </p:spTree>
    <p:extLst>
      <p:ext uri="{BB962C8B-B14F-4D97-AF65-F5344CB8AC3E}">
        <p14:creationId xmlns:p14="http://schemas.microsoft.com/office/powerpoint/2010/main" val="41178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88640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четверти</a:t>
            </a:r>
            <a:endParaRPr lang="ru-RU" sz="3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011796"/>
              </p:ext>
            </p:extLst>
          </p:nvPr>
        </p:nvGraphicFramePr>
        <p:xfrm>
          <a:off x="539552" y="1052736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40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400" y="332656"/>
            <a:ext cx="7715200" cy="50405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учебного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 –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295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Прибыло –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уч., выбыло –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конец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            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	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Успевают                      –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289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 успевают                 –   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 аттестованы             – 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Учатся на «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4, 5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          –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Учатся на «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              –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Успеваемость по школе          –	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Качество знаний учащихся     –	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Посещаемость по школе        –	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Примерное поведение            –	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Примерное прилежание         –	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уч.</a:t>
            </a:r>
          </a:p>
        </p:txBody>
      </p:sp>
    </p:spTree>
    <p:extLst>
      <p:ext uri="{BB962C8B-B14F-4D97-AF65-F5344CB8AC3E}">
        <p14:creationId xmlns:p14="http://schemas.microsoft.com/office/powerpoint/2010/main" val="11854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476672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2019-2020 учебного года</a:t>
            </a:r>
            <a:endParaRPr lang="ru-RU" sz="32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458973"/>
              </p:ext>
            </p:extLst>
          </p:nvPr>
        </p:nvGraphicFramePr>
        <p:xfrm>
          <a:off x="539552" y="1196752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83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8803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Решение педагогического совета: 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620688"/>
            <a:ext cx="8715436" cy="6237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ClrTx/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итогов успеваемости и посещаемости учащихся за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четверть,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год считать удовлетворительными.</a:t>
            </a:r>
          </a:p>
          <a:p>
            <a:pPr>
              <a:lnSpc>
                <a:spcPct val="120000"/>
              </a:lnSpc>
              <a:buClrTx/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основании решения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пед.совета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21.05.2020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года считать переведёнными в следующий класс всех учащихся 1-9-х и 11 классов, кроме учащихся, оставленных на повторный год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 –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Абакаров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Умар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Мужаидов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Курбан, Сулейманов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Абдурахман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4б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класс – Меджидов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Желалтин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– Юнусов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Арслан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Магомедов Шамиль,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5б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Омарова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атимат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buClrTx/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 основании решения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пед.совета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21.05.2020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года считать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переведённым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следующий класс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«условно» ученика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7б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класса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Умаракаева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Курбана («2» – геометрия).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Допустить к прохождению ГИА-2020 в форме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ЕГЭ (по желанию) 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следующих учащихся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 класса: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Алиева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Данияла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Гитвасова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Рамазана, Калягину Анну, Магомедова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Магарама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Магомедову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Айшат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Омарову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Аминат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ClrTx/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Классным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руководителям довести до сведения родителей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(законных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представителей) результаты учебного года и выставить итоговые оценки в личные дела учащихся.</a:t>
            </a:r>
          </a:p>
          <a:p>
            <a:pPr>
              <a:buClrTx/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899592" y="2420888"/>
            <a:ext cx="7920880" cy="187171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Спасибо </a:t>
            </a:r>
            <a:br>
              <a:rPr lang="ru-RU" sz="8000" b="1" dirty="0" smtClean="0">
                <a:solidFill>
                  <a:srgbClr val="C00000"/>
                </a:solidFill>
              </a:rPr>
            </a:br>
            <a:r>
              <a:rPr lang="ru-RU" sz="8000" b="1" dirty="0" smtClean="0">
                <a:solidFill>
                  <a:srgbClr val="C00000"/>
                </a:solidFill>
              </a:rPr>
              <a:t>за внимание!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1112</TotalTime>
  <Words>430</Words>
  <Application>Microsoft Office PowerPoint</Application>
  <PresentationFormat>Экран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Поток</vt:lpstr>
      <vt:lpstr>ПЕДСОВЕТ №5</vt:lpstr>
      <vt:lpstr>   Повестка пед.совета:</vt:lpstr>
      <vt:lpstr>Организация ДО в школе:</vt:lpstr>
      <vt:lpstr>Итоги IV четверти</vt:lpstr>
      <vt:lpstr>Презентация PowerPoint</vt:lpstr>
      <vt:lpstr>Итоги 2019-2020 учебного года</vt:lpstr>
      <vt:lpstr>Презентация PowerPoint</vt:lpstr>
      <vt:lpstr>Решение педагогического совета: </vt:lpstr>
      <vt:lpstr>Спасибо 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№2 на тему:</dc:title>
  <dc:creator>Grey Wolf</dc:creator>
  <cp:lastModifiedBy>Comp</cp:lastModifiedBy>
  <cp:revision>51</cp:revision>
  <dcterms:created xsi:type="dcterms:W3CDTF">2013-01-16T08:28:20Z</dcterms:created>
  <dcterms:modified xsi:type="dcterms:W3CDTF">2020-05-22T18:03:14Z</dcterms:modified>
</cp:coreProperties>
</file>