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73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5" r:id="rId16"/>
    <p:sldId id="277" r:id="rId17"/>
    <p:sldId id="276" r:id="rId18"/>
    <p:sldId id="278" r:id="rId19"/>
    <p:sldId id="279" r:id="rId20"/>
    <p:sldId id="272" r:id="rId21"/>
    <p:sldId id="280" r:id="rId22"/>
    <p:sldId id="281" r:id="rId23"/>
    <p:sldId id="27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2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D788C3-7439-4B0E-9945-C12815500AFE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6C2D0-54A6-4980-BB32-7FD2954607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6C2D0-54A6-4980-BB32-7FD2954607B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tionary.org/wiki/competentia" TargetMode="External"/><Relationship Id="rId2" Type="http://schemas.openxmlformats.org/officeDocument/2006/relationships/hyperlink" Target="https://ru.wikipedia.org/wiki/%D0%9B%D0%B0%D1%82%D0%B8%D0%BD%D1%81%D0%BA%D0%B8%D0%B9_%D1%8F%D0%B7%D1%8B%D0%B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tionary.org/wiki/competere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568952" cy="6264696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endParaRPr lang="ru-RU" sz="41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6300" b="1" dirty="0" smtClean="0">
                <a:latin typeface="Times New Roman" pitchFamily="18" charset="0"/>
                <a:cs typeface="Times New Roman" pitchFamily="18" charset="0"/>
              </a:rPr>
              <a:t>«Профессиональная компетентность воспитателя в условиях реализации ФГОС»</a:t>
            </a: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		Цель: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актуализация развития профессиональной компетентности воспитателя.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Рассмотреть основные 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теоретические понятия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 , связанные с профессиональной компетентностью педагога.</a:t>
            </a:r>
          </a:p>
          <a:p>
            <a:pPr>
              <a:buFont typeface="Wingdings" pitchFamily="2" charset="2"/>
              <a:buChar char="ü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Познакомить педагогов с 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понятием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«профессиональная компетентность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 , 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видами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 профессиональной компетентности.</a:t>
            </a:r>
          </a:p>
          <a:p>
            <a:pPr>
              <a:buFont typeface="Wingdings" pitchFamily="2" charset="2"/>
              <a:buChar char="ü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Обеспечить 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обмен опытом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 работы педагогов по повышению личной профессиональной компетентности.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91264" cy="557748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ПРЕЗЕНТАЦИОННАЯ КОМПЕТЕНТНОСТЬ ПЕДАГОГА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	выражается </a:t>
            </a:r>
            <a:r>
              <a:rPr lang="ru-RU" sz="2500" b="1" u="sng" dirty="0" smtClean="0">
                <a:latin typeface="Times New Roman" pitchFamily="18" charset="0"/>
                <a:cs typeface="Times New Roman" pitchFamily="18" charset="0"/>
              </a:rPr>
              <a:t>в умении презентовать положительный опыт своей профессиональной деятельности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в написании и публикации статей в журналах, на образовательных сайтах, выступлениях на педагогических конференциях разного уровня, презентации материалов из опыта работы по актуальным проблемам на сайте школьного учреждения и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92696"/>
            <a:ext cx="8075240" cy="5433467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АКМЕОЛОГИЧЕСКАЯ КОМПЕТЕНТНОСТЬ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способность педагога к постоянному  профессиональному совершенствованию;</a:t>
            </a:r>
          </a:p>
          <a:p>
            <a:pPr algn="ctr"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умение выработать необходимое направление и формы деятельности для профессионального роста.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20688"/>
            <a:ext cx="8219256" cy="5505475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ИНФОРМАЦИОННО-КОММУНИКАЦИОННАЯ КОМПЕТЕНТНОСТЬ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Информатизация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образования обострила необходимость наличия у каждого педагога умения владеть и применять информационную продукцию, средства и технологии в образовательном процессе.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Педагог должен: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- уметь работать с различными компьютерными программами хранения и передачи информации.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48680"/>
            <a:ext cx="8219256" cy="5577483"/>
          </a:xfrm>
        </p:spPr>
        <p:txBody>
          <a:bodyPr/>
          <a:lstStyle/>
          <a:p>
            <a:pPr algn="ctr">
              <a:buNone/>
            </a:pP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ЭМОЦИОНАЛЬНАЯ КОМПЕТЕНТНОСТЬ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	способность осознавать и признавать собственные чувства , а также чувства других, для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самомотивации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управления своими эмоциями внутри себя и в отношениях с другими.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260648"/>
            <a:ext cx="8424936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ОСНОВНЫЕ ПУТИ РАЗВИТИЯ ПРОФЕССИОНАЛЬНОЙ КОМПЕТЕНТНОСТИ ПЕДАГОГА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 самообразовательная деятельность (чтение методической, педагогической и коррекционной литературы); </a:t>
            </a:r>
          </a:p>
          <a:p>
            <a:pPr>
              <a:buFontTx/>
              <a:buChar char="-"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работа в методических объединениях;</a:t>
            </a:r>
          </a:p>
          <a:p>
            <a:pPr>
              <a:buFontTx/>
              <a:buChar char="-"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систематическое прохождение курсов повышения квалификации;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 исследовательская, экспериментальная деятельность;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 инновационная деятельность, освоение новых педагогических технологий;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 различные формы педагогической поддержки;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 активное участие в педагогических конкурсах, мастер – классах;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 обобщение собственного педагогического опыта.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VOH148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4192"/>
          <a:stretch>
            <a:fillRect/>
          </a:stretch>
        </p:blipFill>
        <p:spPr>
          <a:xfrm>
            <a:off x="2123728" y="620688"/>
            <a:ext cx="4824536" cy="551976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RTBC1512.JPG"/>
          <p:cNvPicPr>
            <a:picLocks noChangeAspect="1"/>
          </p:cNvPicPr>
          <p:nvPr/>
        </p:nvPicPr>
        <p:blipFill>
          <a:blip r:embed="rId2" cstate="print"/>
          <a:srcRect t="21650"/>
          <a:stretch>
            <a:fillRect/>
          </a:stretch>
        </p:blipFill>
        <p:spPr>
          <a:xfrm>
            <a:off x="2267744" y="620688"/>
            <a:ext cx="5143500" cy="537321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QEL3419.JPG"/>
          <p:cNvPicPr>
            <a:picLocks noChangeAspect="1"/>
          </p:cNvPicPr>
          <p:nvPr/>
        </p:nvPicPr>
        <p:blipFill>
          <a:blip r:embed="rId2" cstate="print"/>
          <a:srcRect t="19550"/>
          <a:stretch>
            <a:fillRect/>
          </a:stretch>
        </p:blipFill>
        <p:spPr>
          <a:xfrm>
            <a:off x="2267744" y="764704"/>
            <a:ext cx="5143500" cy="551723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YFBB86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46771" r="1209"/>
          <a:stretch>
            <a:fillRect/>
          </a:stretch>
        </p:blipFill>
        <p:spPr>
          <a:xfrm>
            <a:off x="2123728" y="1196752"/>
            <a:ext cx="5288955" cy="3799639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LKY45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2274"/>
          <a:stretch>
            <a:fillRect/>
          </a:stretch>
        </p:blipFill>
        <p:spPr>
          <a:xfrm>
            <a:off x="2627784" y="1124744"/>
            <a:ext cx="4367228" cy="452596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Цитата дня: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Каждый человек обладает потенциалом двигаться 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естественном положительном направлении.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Каждому педагогу присущи чувство собственной ценности,  достоинства и способность направлять свою жизнь  и двигаться в направлении  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самоактуализации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личностного и профессионального роста».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					В. Э.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Пахальян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755576" y="2480835"/>
            <a:ext cx="8064896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Абдулаева</a:t>
            </a: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Бурлият</a:t>
            </a: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Биарслановна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Абуева</a:t>
            </a: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Рукият</a:t>
            </a: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Алихановна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Ибрагимова Заира </a:t>
            </a:r>
            <a:r>
              <a:rPr kumimoji="0" lang="ru-RU" sz="2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Курбаналиевна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Магомедова </a:t>
            </a:r>
            <a:r>
              <a:rPr kumimoji="0" lang="ru-RU" sz="2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Зухра</a:t>
            </a: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Магомедсаидовна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Меджидова </a:t>
            </a:r>
            <a:r>
              <a:rPr kumimoji="0" lang="ru-RU" sz="2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Гулизар</a:t>
            </a: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Гамидовна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Салихова </a:t>
            </a:r>
            <a:r>
              <a:rPr kumimoji="0" lang="ru-RU" sz="2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Сабина</a:t>
            </a: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Казанферовна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323528" y="1749413"/>
            <a:ext cx="4968552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Джалилова </a:t>
            </a:r>
            <a:r>
              <a:rPr kumimoji="0" lang="ru-RU" sz="2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Ажий</a:t>
            </a: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5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Джалиловна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green-number-4-with-legs-зелёная-четвёрка-с-руками-и-ногами-цифра-четыре-анимашка-анимация-нерюнгри-гифка-джифка-ПША-ГИФ-UBA-GIF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0112" y="2060848"/>
            <a:ext cx="3203848" cy="2909016"/>
          </a:xfrm>
          <a:prstGeom prst="rect">
            <a:avLst/>
          </a:prstGeom>
        </p:spPr>
      </p:pic>
      <p:pic>
        <p:nvPicPr>
          <p:cNvPr id="7" name="Рисунок 6" descr="240_F_66677331_ygPNC1N2PIqF9MA6Cx2G5eTrHkzepZQe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2080" y="1124744"/>
            <a:ext cx="2921932" cy="1224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TAXE14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412776"/>
            <a:ext cx="7621327" cy="3528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WKGL62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801" r="9401"/>
          <a:stretch>
            <a:fillRect/>
          </a:stretch>
        </p:blipFill>
        <p:spPr>
          <a:xfrm>
            <a:off x="1691680" y="1440258"/>
            <a:ext cx="6192688" cy="37258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20688"/>
            <a:ext cx="8219256" cy="5505475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«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Как никто не может дать другому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того,чего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не имеет сам, так не может развивать, воспитывать и образовывать других тот, кто сам не является развитым, воспитанным и образованным».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						А.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Дистервег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260648"/>
            <a:ext cx="820891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Компете́нция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2" tooltip="Латинский язык"/>
              </a:rPr>
              <a:t>лат.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la-Latn" sz="2800" i="1" dirty="0" smtClean="0">
                <a:latin typeface="Times New Roman" pitchFamily="18" charset="0"/>
                <a:cs typeface="Times New Roman" pitchFamily="18" charset="0"/>
                <a:hlinkClick r:id="rId3" tooltip="wikt:competentia"/>
              </a:rPr>
              <a:t>competentia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«согласие; соразмерность» от </a:t>
            </a:r>
            <a:r>
              <a:rPr lang="la-Latn" sz="2800" i="1" dirty="0" smtClean="0">
                <a:latin typeface="Times New Roman" pitchFamily="18" charset="0"/>
                <a:cs typeface="Times New Roman" pitchFamily="18" charset="0"/>
                <a:hlinkClick r:id="rId4" tooltip="wikt:competere"/>
              </a:rPr>
              <a:t>competere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«соответствовать, подходить») — круг вопросов, в которых кто-нибудь хорошо осведомлён.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В педагогическом плане компетенция – совокупность профессиональных полномочий, функций , создающих необходимые условия для эффективной деятельности в образовательном пространстве.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Компетенция применительно к профессиональному образованию – способность применять знания , умения и практический опыт для успешной трудовой деятельности.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Блок-схема: альтернативный процесс 7"/>
          <p:cNvSpPr/>
          <p:nvPr/>
        </p:nvSpPr>
        <p:spPr>
          <a:xfrm>
            <a:off x="467544" y="4941168"/>
            <a:ext cx="8136904" cy="165618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67544" y="2996952"/>
            <a:ext cx="8136904" cy="1728192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611560" y="1484784"/>
            <a:ext cx="7992888" cy="1296144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88641"/>
            <a:ext cx="8352928" cy="6480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НАПРАВЛЕНИЯ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организации и содержания деятельности</a:t>
            </a:r>
          </a:p>
          <a:p>
            <a:pPr algn="ctr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воспитателя школы-интерната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ctr"/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500" b="1" dirty="0" err="1" smtClean="0"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– образовательное</a:t>
            </a:r>
          </a:p>
          <a:p>
            <a:pPr algn="ctr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 (осуществление целостного педагогического процесса; обеспечение охраны жизни и здоровья;)</a:t>
            </a:r>
          </a:p>
          <a:p>
            <a:pPr algn="ctr"/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500" b="1" dirty="0" err="1" smtClean="0">
                <a:latin typeface="Times New Roman" pitchFamily="18" charset="0"/>
                <a:cs typeface="Times New Roman" pitchFamily="18" charset="0"/>
              </a:rPr>
              <a:t>учебно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– методическое</a:t>
            </a:r>
          </a:p>
          <a:p>
            <a:pPr algn="ctr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(планирование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– образовательной работы; проектирование педагогической деятельности на основе анализа достигнутых результатов) </a:t>
            </a:r>
          </a:p>
          <a:p>
            <a:pPr algn="ctr"/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социально – педагогическое</a:t>
            </a:r>
          </a:p>
          <a:p>
            <a:pPr algn="ctr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создание условий для социализации детей; </a:t>
            </a:r>
          </a:p>
          <a:p>
            <a:pPr algn="ctr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защита интересов и прав воспитанников; </a:t>
            </a:r>
          </a:p>
          <a:p>
            <a:pPr algn="ctr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консультативная помощь родителям;)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56612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55576" y="404664"/>
            <a:ext cx="7560840" cy="64807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Компетентности педагога 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39752" y="1268760"/>
            <a:ext cx="42484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Методологическая</a:t>
            </a:r>
            <a:endParaRPr lang="ru-RU" sz="32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47664" y="1916832"/>
            <a:ext cx="5904656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– педагогическая</a:t>
            </a:r>
            <a:endParaRPr lang="ru-RU" sz="32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83768" y="2564904"/>
            <a:ext cx="3960440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Коммуникативная</a:t>
            </a:r>
            <a:endParaRPr lang="ru-RU" sz="32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051720" y="3212976"/>
            <a:ext cx="4680520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Исследовательская</a:t>
            </a:r>
            <a:endParaRPr lang="ru-RU" sz="32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51720" y="3933056"/>
            <a:ext cx="4680520" cy="57606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Презентационная</a:t>
            </a:r>
            <a:endParaRPr lang="ru-RU" sz="32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555776" y="5373216"/>
            <a:ext cx="388843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ИКТ</a:t>
            </a:r>
            <a:endParaRPr lang="ru-RU" sz="32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23728" y="6021288"/>
            <a:ext cx="4680520" cy="57606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Эмоциональная</a:t>
            </a:r>
            <a:endParaRPr lang="ru-RU" sz="32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051720" y="4653136"/>
            <a:ext cx="4680520" cy="57606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Акмеологическая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92696"/>
            <a:ext cx="8219256" cy="543346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МЕТОДОЛОГИЧЕСКАЯ КОМПЕТЕНТНОСТЬ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	педагога является понимание оснований  </a:t>
            </a:r>
          </a:p>
          <a:p>
            <a:pPr algn="ctr">
              <a:buNone/>
            </a:pPr>
            <a:r>
              <a:rPr lang="ru-RU" sz="2700" b="1" u="sng" dirty="0" err="1" smtClean="0">
                <a:latin typeface="Times New Roman" pitchFamily="18" charset="0"/>
                <a:cs typeface="Times New Roman" pitchFamily="18" charset="0"/>
              </a:rPr>
              <a:t>системно-деятельностного</a:t>
            </a:r>
            <a:r>
              <a:rPr lang="ru-RU" sz="2700" b="1" u="sng" dirty="0" smtClean="0">
                <a:latin typeface="Times New Roman" pitchFamily="18" charset="0"/>
                <a:cs typeface="Times New Roman" pitchFamily="18" charset="0"/>
              </a:rPr>
              <a:t> подхода</a:t>
            </a:r>
            <a:r>
              <a:rPr lang="ru-RU" sz="2700" u="sng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		Сущность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деятельностного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подхода заключается в том, что в центре внимания стоит</a:t>
            </a:r>
          </a:p>
          <a:p>
            <a:pPr algn="ctr">
              <a:buNone/>
            </a:pP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700" b="1" u="sng" dirty="0" smtClean="0">
                <a:latin typeface="Times New Roman" pitchFamily="18" charset="0"/>
                <a:cs typeface="Times New Roman" pitchFamily="18" charset="0"/>
              </a:rPr>
              <a:t>(партнерская) деятельность взрослых и детей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	по достижению совместно выработанных целей и задач. Педагог не декларирует готовые образцы нравственной и духовной культуры, а как бы создает, вырабатывает их вместе с детьми. Совместный поиск и определение ценностей, норм и законов жизни в процессе разных видов деятельности и составляет основу образовательного процесса с детьми.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20688"/>
            <a:ext cx="8219256" cy="5505475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ПСИХОЛОГО-ПЕДАГОГИЧЕСКАЯ КОМПЕТЕНТНОСТЬ</a:t>
            </a:r>
          </a:p>
          <a:p>
            <a:pPr algn="ctr">
              <a:buNone/>
            </a:pP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     включает в себя </a:t>
            </a:r>
            <a:r>
              <a:rPr lang="ru-RU" sz="2500" b="1" u="sng" dirty="0" smtClean="0">
                <a:latin typeface="Times New Roman" pitchFamily="18" charset="0"/>
                <a:cs typeface="Times New Roman" pitchFamily="18" charset="0"/>
              </a:rPr>
              <a:t>знание педагогом возрастных особенностей детей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b="1" u="sng" dirty="0" smtClean="0">
                <a:latin typeface="Times New Roman" pitchFamily="18" charset="0"/>
                <a:cs typeface="Times New Roman" pitchFamily="18" charset="0"/>
              </a:rPr>
              <a:t>зрительных особенностей каждого ученика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и их психического развития, </a:t>
            </a:r>
            <a:r>
              <a:rPr lang="ru-RU" sz="2500" b="1" u="sng" dirty="0" smtClean="0">
                <a:latin typeface="Times New Roman" pitchFamily="18" charset="0"/>
                <a:cs typeface="Times New Roman" pitchFamily="18" charset="0"/>
              </a:rPr>
              <a:t>методики воспитания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 умение адекватно выстраивать образовательный маршрут с каждым ребенком на каждом этапе освоения им образовательной программы.</a:t>
            </a:r>
          </a:p>
          <a:p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8208912" cy="4813995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КОММУНИКАТИВНАЯ КОМПЕТЕНТНОСТЬ 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ru-RU" sz="2500" b="1" u="sng" dirty="0" smtClean="0">
                <a:latin typeface="Times New Roman" pitchFamily="18" charset="0"/>
                <a:cs typeface="Times New Roman" pitchFamily="18" charset="0"/>
              </a:rPr>
              <a:t>заключается в практическом владении приемами общения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позволяющими осуществлять позитивное, результативное взаимодействие со всеми участниками образовательных отношений</a:t>
            </a:r>
          </a:p>
          <a:p>
            <a:pPr algn="ctr"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( дети, родители и члены семьи, педагоги ).</a:t>
            </a:r>
          </a:p>
          <a:p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147248" cy="5649491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	ИССЛЕДОВАТЕЛЬСКАЯ КОМПЕТЕНТНОСТЬ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	 воспитателя школы-интерната включает в себя умение применять в практической деятельности исследовательские и опытно-экспериментальные методы организации образовательного процесса: создание ситуаций для самостоятельного, непосредственного наблюдения, исследования детьми, на основе которых они сами устанавливают причинно-следственные связи предметов, учатся делать выводы , познают закономерности. Важной составляющей исследовательской компетентности педагога в настоящее время является его </a:t>
            </a:r>
            <a:r>
              <a:rPr lang="ru-RU" sz="2700" b="1" u="sng" dirty="0" smtClean="0">
                <a:latin typeface="Times New Roman" pitchFamily="18" charset="0"/>
                <a:cs typeface="Times New Roman" pitchFamily="18" charset="0"/>
              </a:rPr>
              <a:t>готовность осуществлять поиск необходимой информации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гибко применять ее в условиях школы-интерната. </a:t>
            </a:r>
            <a:r>
              <a:rPr lang="ru-RU" sz="2500" dirty="0" smtClean="0"/>
              <a:t/>
            </a:r>
            <a:br>
              <a:rPr lang="ru-RU" sz="2500" dirty="0" smtClean="0"/>
            </a:br>
            <a:endParaRPr lang="ru-RU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5F006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679</TotalTime>
  <Words>185</Words>
  <Application>Microsoft Office PowerPoint</Application>
  <PresentationFormat>Экран (4:3)</PresentationFormat>
  <Paragraphs>110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Цитата дня: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Барият Магомедова</dc:creator>
  <cp:lastModifiedBy>Барият Магомедова</cp:lastModifiedBy>
  <cp:revision>6</cp:revision>
  <dcterms:created xsi:type="dcterms:W3CDTF">2020-01-07T18:11:33Z</dcterms:created>
  <dcterms:modified xsi:type="dcterms:W3CDTF">2020-01-16T09:35:37Z</dcterms:modified>
</cp:coreProperties>
</file>